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B8ABB09-4A1D-463E-8065-109CC2B7EFAA}" type="datetimeFigureOut">
              <a:rPr lang="ar-SA" smtClean="0"/>
              <a:t>17/04/1441</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B34F065-1154-456A-91E3-76DE8E75E17B}"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11560" y="476672"/>
            <a:ext cx="8136904" cy="5976664"/>
          </a:xfrm>
        </p:spPr>
        <p:txBody>
          <a:bodyPr>
            <a:normAutofit/>
          </a:bodyPr>
          <a:lstStyle/>
          <a:p>
            <a:pPr algn="l"/>
            <a:endParaRPr lang="en-US" sz="2400" dirty="0">
              <a:solidFill>
                <a:srgbClr val="000000"/>
              </a:solidFill>
              <a:latin typeface="Times New Roman"/>
            </a:endParaRPr>
          </a:p>
          <a:p>
            <a:pPr algn="ctr"/>
            <a:r>
              <a:rPr lang="en-US" sz="2400" dirty="0">
                <a:solidFill>
                  <a:srgbClr val="000000"/>
                </a:solidFill>
                <a:latin typeface="Times New Roman"/>
              </a:rPr>
              <a:t> </a:t>
            </a:r>
            <a:r>
              <a:rPr lang="en-US" sz="3600" b="1" dirty="0">
                <a:solidFill>
                  <a:srgbClr val="000000"/>
                </a:solidFill>
                <a:latin typeface="Times New Roman"/>
              </a:rPr>
              <a:t>1 Introduction to Materials Science for Engineers </a:t>
            </a:r>
            <a:endParaRPr lang="en-US" sz="3600" dirty="0">
              <a:solidFill>
                <a:srgbClr val="000000"/>
              </a:solidFill>
              <a:latin typeface="Times New Roman"/>
            </a:endParaRPr>
          </a:p>
          <a:p>
            <a:pPr algn="l"/>
            <a:endParaRPr lang="en-US" dirty="0" smtClean="0">
              <a:solidFill>
                <a:srgbClr val="000000"/>
              </a:solidFill>
              <a:latin typeface="Times New Roman"/>
            </a:endParaRPr>
          </a:p>
          <a:p>
            <a:pPr algn="l"/>
            <a:r>
              <a:rPr lang="en-US" dirty="0" smtClean="0">
                <a:solidFill>
                  <a:srgbClr val="000000"/>
                </a:solidFill>
                <a:latin typeface="Times New Roman"/>
              </a:rPr>
              <a:t>One </a:t>
            </a:r>
            <a:r>
              <a:rPr lang="en-US" dirty="0">
                <a:solidFill>
                  <a:srgbClr val="000000"/>
                </a:solidFill>
                <a:latin typeface="Times New Roman"/>
              </a:rPr>
              <a:t>material is chosen over another for a particular application because its properties are better suited for the intended use. Among the important properties are strength, corrosion resistance, electrical conductivity, weight, material cost, processing costs, and appearance. Usually several properties are important [1].</a:t>
            </a:r>
            <a:r>
              <a:rPr lang="en-US" sz="3600" dirty="0">
                <a:solidFill>
                  <a:srgbClr val="000000"/>
                </a:solidFill>
                <a:latin typeface="Times New Roman"/>
              </a:rPr>
              <a:t> </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988415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55576" y="332656"/>
            <a:ext cx="8178112" cy="5976664"/>
          </a:xfrm>
        </p:spPr>
        <p:txBody>
          <a:bodyPr>
            <a:noAutofit/>
          </a:bodyPr>
          <a:lstStyle/>
          <a:p>
            <a:pPr marL="82296" indent="0">
              <a:buNone/>
            </a:pPr>
            <a:r>
              <a:rPr lang="en-US" sz="2200" dirty="0">
                <a:latin typeface="Times New Roman" pitchFamily="18" charset="0"/>
                <a:cs typeface="Times New Roman" pitchFamily="18" charset="0"/>
              </a:rPr>
              <a:t>Materials were found before thousands of years ago. Therefore, different ages have been seen, as shown below:</a:t>
            </a:r>
          </a:p>
          <a:p>
            <a:pPr marL="82296" indent="0">
              <a:buNone/>
            </a:pPr>
            <a:r>
              <a:rPr lang="en-US" sz="2200" dirty="0">
                <a:latin typeface="Times New Roman" pitchFamily="18" charset="0"/>
                <a:cs typeface="Times New Roman" pitchFamily="18" charset="0"/>
              </a:rPr>
              <a:t> Stone tools = Stone Age</a:t>
            </a:r>
          </a:p>
          <a:p>
            <a:pPr marL="82296" indent="0">
              <a:buNone/>
            </a:pPr>
            <a:r>
              <a:rPr lang="en-US" sz="2200" dirty="0">
                <a:latin typeface="Times New Roman" pitchFamily="18" charset="0"/>
                <a:cs typeface="Times New Roman" pitchFamily="18" charset="0"/>
              </a:rPr>
              <a:t> 4000 – 2000 BC Copper Age</a:t>
            </a:r>
          </a:p>
          <a:p>
            <a:pPr marL="82296" indent="0">
              <a:buNone/>
            </a:pPr>
            <a:r>
              <a:rPr lang="en-US" sz="2200" dirty="0">
                <a:latin typeface="Times New Roman" pitchFamily="18" charset="0"/>
                <a:cs typeface="Times New Roman" pitchFamily="18" charset="0"/>
              </a:rPr>
              <a:t> 2000 – 1000 BC Bronze Age, i.e. (</a:t>
            </a:r>
            <a:r>
              <a:rPr lang="en-US" sz="2200" dirty="0" err="1">
                <a:latin typeface="Times New Roman" pitchFamily="18" charset="0"/>
                <a:cs typeface="Times New Roman" pitchFamily="18" charset="0"/>
              </a:rPr>
              <a:t>Cu,Sn</a:t>
            </a:r>
            <a:r>
              <a:rPr lang="en-US" sz="2200" dirty="0">
                <a:latin typeface="Times New Roman" pitchFamily="18" charset="0"/>
                <a:cs typeface="Times New Roman" pitchFamily="18" charset="0"/>
              </a:rPr>
              <a:t>) alloys, invention of metallurgy</a:t>
            </a:r>
          </a:p>
          <a:p>
            <a:pPr marL="82296" indent="0">
              <a:buNone/>
            </a:pPr>
            <a:r>
              <a:rPr lang="en-US" sz="2200" dirty="0">
                <a:latin typeface="Times New Roman" pitchFamily="18" charset="0"/>
                <a:cs typeface="Times New Roman" pitchFamily="18" charset="0"/>
              </a:rPr>
              <a:t> 1000 – 1 BC Iron Age</a:t>
            </a:r>
          </a:p>
          <a:p>
            <a:pPr marL="82296" indent="0">
              <a:buNone/>
            </a:pPr>
            <a:r>
              <a:rPr lang="en-US" sz="2200" dirty="0">
                <a:latin typeface="Times New Roman" pitchFamily="18" charset="0"/>
                <a:cs typeface="Times New Roman" pitchFamily="18" charset="0"/>
              </a:rPr>
              <a:t> ˜ 1650 Classical physics - Mechanics</a:t>
            </a:r>
          </a:p>
          <a:p>
            <a:pPr marL="82296" indent="0">
              <a:buNone/>
            </a:pPr>
            <a:r>
              <a:rPr lang="en-US" sz="2200" dirty="0">
                <a:latin typeface="Times New Roman" pitchFamily="18" charset="0"/>
                <a:cs typeface="Times New Roman" pitchFamily="18" charset="0"/>
              </a:rPr>
              <a:t> ˜ 1800 Metallography / Crystallography</a:t>
            </a:r>
          </a:p>
          <a:p>
            <a:pPr marL="82296" indent="0">
              <a:buNone/>
            </a:pPr>
            <a:r>
              <a:rPr lang="en-US" sz="2200" dirty="0">
                <a:latin typeface="Times New Roman" pitchFamily="18" charset="0"/>
                <a:cs typeface="Times New Roman" pitchFamily="18" charset="0"/>
              </a:rPr>
              <a:t> ˜ 1900 Physical Metallurgy, Crystal Physics, Statistical Physics, Modern</a:t>
            </a:r>
          </a:p>
          <a:p>
            <a:pPr marL="82296" indent="0">
              <a:buNone/>
            </a:pPr>
            <a:r>
              <a:rPr lang="en-US" sz="2200" dirty="0">
                <a:latin typeface="Times New Roman" pitchFamily="18" charset="0"/>
                <a:cs typeface="Times New Roman" pitchFamily="18" charset="0"/>
              </a:rPr>
              <a:t>Physics, Solid State Physics</a:t>
            </a:r>
          </a:p>
          <a:p>
            <a:pPr marL="82296" indent="0">
              <a:buNone/>
            </a:pPr>
            <a:r>
              <a:rPr lang="en-US" sz="2200" dirty="0">
                <a:latin typeface="Times New Roman" pitchFamily="18" charset="0"/>
                <a:cs typeface="Times New Roman" pitchFamily="18" charset="0"/>
              </a:rPr>
              <a:t> ˜ 1950 Materials Science and Engineering</a:t>
            </a:r>
          </a:p>
          <a:p>
            <a:pPr marL="82296" indent="0">
              <a:buNone/>
            </a:pPr>
            <a:r>
              <a:rPr lang="en-US" sz="2200" dirty="0">
                <a:latin typeface="Times New Roman" pitchFamily="18" charset="0"/>
                <a:cs typeface="Times New Roman" pitchFamily="18" charset="0"/>
              </a:rPr>
              <a:t> ˜ 1955 Silicon (electronic materials, information technology) Age</a:t>
            </a:r>
          </a:p>
          <a:p>
            <a:pPr marL="82296" indent="0">
              <a:buNone/>
            </a:pPr>
            <a:r>
              <a:rPr lang="en-US" sz="2200" dirty="0">
                <a:latin typeface="Times New Roman" pitchFamily="18" charset="0"/>
                <a:cs typeface="Times New Roman" pitchFamily="18" charset="0"/>
              </a:rPr>
              <a:t> 21st century </a:t>
            </a:r>
            <a:r>
              <a:rPr lang="en-US" sz="2200" dirty="0" err="1">
                <a:latin typeface="Times New Roman" pitchFamily="18" charset="0"/>
                <a:cs typeface="Times New Roman" pitchFamily="18" charset="0"/>
              </a:rPr>
              <a:t>Nanoscience</a:t>
            </a:r>
            <a:r>
              <a:rPr lang="en-US" sz="2200" dirty="0">
                <a:latin typeface="Times New Roman" pitchFamily="18" charset="0"/>
                <a:cs typeface="Times New Roman" pitchFamily="18" charset="0"/>
              </a:rPr>
              <a:t> and Technology</a:t>
            </a:r>
          </a:p>
        </p:txBody>
      </p:sp>
    </p:spTree>
    <p:extLst>
      <p:ext uri="{BB962C8B-B14F-4D97-AF65-F5344CB8AC3E}">
        <p14:creationId xmlns:p14="http://schemas.microsoft.com/office/powerpoint/2010/main" val="1527302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3568" y="332656"/>
            <a:ext cx="8250120" cy="5915744"/>
          </a:xfrm>
        </p:spPr>
        <p:txBody>
          <a:bodyPr>
            <a:noAutofit/>
          </a:bodyPr>
          <a:lstStyle/>
          <a:p>
            <a:pPr marL="82296" indent="0">
              <a:buNone/>
            </a:pPr>
            <a:r>
              <a:rPr lang="en-US" sz="2200" dirty="0" smtClean="0">
                <a:solidFill>
                  <a:srgbClr val="000000"/>
                </a:solidFill>
                <a:latin typeface="Times New Roman"/>
              </a:rPr>
              <a:t> </a:t>
            </a:r>
            <a:r>
              <a:rPr lang="en-US" sz="2200" b="1" dirty="0">
                <a:solidFill>
                  <a:srgbClr val="000000"/>
                </a:solidFill>
                <a:latin typeface="Times New Roman"/>
              </a:rPr>
              <a:t>1.1 Types of materials </a:t>
            </a:r>
            <a:endParaRPr lang="en-US" sz="2200" dirty="0">
              <a:solidFill>
                <a:srgbClr val="000000"/>
              </a:solidFill>
              <a:latin typeface="Times New Roman"/>
            </a:endParaRPr>
          </a:p>
          <a:p>
            <a:pPr marL="82296" indent="0">
              <a:buNone/>
            </a:pPr>
            <a:r>
              <a:rPr lang="en-US" sz="2200" dirty="0">
                <a:solidFill>
                  <a:srgbClr val="000000"/>
                </a:solidFill>
                <a:latin typeface="Times New Roman"/>
              </a:rPr>
              <a:t>Generally speaking materials can be classified into different groups, as listed below [2]: </a:t>
            </a:r>
          </a:p>
          <a:p>
            <a:pPr marL="82296" indent="0">
              <a:buNone/>
            </a:pPr>
            <a:r>
              <a:rPr lang="en-US" sz="2200" b="1" dirty="0">
                <a:solidFill>
                  <a:srgbClr val="000000"/>
                </a:solidFill>
                <a:latin typeface="Times New Roman"/>
              </a:rPr>
              <a:t>1.1.1 Metals </a:t>
            </a:r>
            <a:endParaRPr lang="en-US" sz="2200" dirty="0">
              <a:solidFill>
                <a:srgbClr val="000000"/>
              </a:solidFill>
              <a:latin typeface="Times New Roman"/>
            </a:endParaRPr>
          </a:p>
          <a:p>
            <a:pPr marL="82296" indent="0">
              <a:buNone/>
            </a:pPr>
            <a:r>
              <a:rPr lang="en-US" sz="2200" dirty="0">
                <a:solidFill>
                  <a:srgbClr val="000000"/>
                </a:solidFill>
                <a:latin typeface="Times New Roman"/>
              </a:rPr>
              <a:t>• Iron and Steel (Ferrous alloys; i.e. Iron based alloys) </a:t>
            </a:r>
          </a:p>
          <a:p>
            <a:pPr marL="82296" indent="0">
              <a:buNone/>
            </a:pPr>
            <a:r>
              <a:rPr lang="en-US" sz="2200" dirty="0">
                <a:solidFill>
                  <a:srgbClr val="000000"/>
                </a:solidFill>
                <a:latin typeface="Times New Roman"/>
              </a:rPr>
              <a:t>• Alloys and Super alloys (Nonferrous alloys; not iron based, i.e. Al, Cu, Mg, Ti, Ni, Au and ….) </a:t>
            </a:r>
          </a:p>
          <a:p>
            <a:pPr marL="82296" indent="0">
              <a:buNone/>
            </a:pPr>
            <a:r>
              <a:rPr lang="en-US" sz="2200" dirty="0">
                <a:solidFill>
                  <a:srgbClr val="000000"/>
                </a:solidFill>
                <a:latin typeface="Times New Roman"/>
              </a:rPr>
              <a:t>• Intermetallic Compounds (high structural materials) </a:t>
            </a:r>
          </a:p>
          <a:p>
            <a:pPr marL="82296" indent="0">
              <a:buNone/>
            </a:pPr>
            <a:r>
              <a:rPr lang="en-US" sz="2200" b="1" dirty="0">
                <a:solidFill>
                  <a:srgbClr val="000000"/>
                </a:solidFill>
                <a:latin typeface="Times New Roman"/>
              </a:rPr>
              <a:t>1.1.2 Ceramics </a:t>
            </a:r>
            <a:endParaRPr lang="en-US" sz="2200" dirty="0">
              <a:solidFill>
                <a:srgbClr val="000000"/>
              </a:solidFill>
              <a:latin typeface="Times New Roman"/>
            </a:endParaRPr>
          </a:p>
          <a:p>
            <a:pPr marL="82296" indent="0">
              <a:buNone/>
            </a:pPr>
            <a:r>
              <a:rPr lang="en-US" sz="2200" dirty="0">
                <a:solidFill>
                  <a:srgbClr val="000000"/>
                </a:solidFill>
                <a:latin typeface="Times New Roman"/>
              </a:rPr>
              <a:t>• Structural Ceramics (high-temperature load bearing) </a:t>
            </a:r>
          </a:p>
          <a:p>
            <a:pPr marL="82296" indent="0">
              <a:buNone/>
            </a:pPr>
            <a:r>
              <a:rPr lang="en-US" sz="2200" dirty="0">
                <a:solidFill>
                  <a:srgbClr val="000000"/>
                </a:solidFill>
                <a:latin typeface="Times New Roman"/>
              </a:rPr>
              <a:t>• Refractories (corrosion-resistant, insulating) </a:t>
            </a:r>
          </a:p>
          <a:p>
            <a:pPr marL="82296" indent="0">
              <a:buNone/>
            </a:pPr>
            <a:r>
              <a:rPr lang="en-US" sz="2200" dirty="0">
                <a:solidFill>
                  <a:srgbClr val="000000"/>
                </a:solidFill>
                <a:latin typeface="Times New Roman"/>
              </a:rPr>
              <a:t>• </a:t>
            </a:r>
            <a:r>
              <a:rPr lang="en-US" sz="2200" dirty="0" err="1">
                <a:solidFill>
                  <a:srgbClr val="000000"/>
                </a:solidFill>
                <a:latin typeface="Times New Roman"/>
              </a:rPr>
              <a:t>Whitewares</a:t>
            </a:r>
            <a:r>
              <a:rPr lang="en-US" sz="2200" dirty="0">
                <a:solidFill>
                  <a:srgbClr val="000000"/>
                </a:solidFill>
                <a:latin typeface="Times New Roman"/>
              </a:rPr>
              <a:t> (e.g. porcelains) </a:t>
            </a:r>
          </a:p>
          <a:p>
            <a:pPr marL="82296" indent="0">
              <a:buNone/>
            </a:pPr>
            <a:r>
              <a:rPr lang="en-US" sz="2200" dirty="0">
                <a:solidFill>
                  <a:srgbClr val="000000"/>
                </a:solidFill>
                <a:latin typeface="Times New Roman"/>
              </a:rPr>
              <a:t>• Glass </a:t>
            </a:r>
          </a:p>
          <a:p>
            <a:pPr marL="82296" indent="0">
              <a:buNone/>
            </a:pPr>
            <a:r>
              <a:rPr lang="en-US" sz="2200" dirty="0">
                <a:solidFill>
                  <a:srgbClr val="000000"/>
                </a:solidFill>
                <a:latin typeface="Times New Roman"/>
              </a:rPr>
              <a:t>• Electrical Ceramics (capacitors, insulators, transducers, etc.) </a:t>
            </a:r>
          </a:p>
          <a:p>
            <a:pPr marL="82296" indent="0">
              <a:buNone/>
            </a:pPr>
            <a:r>
              <a:rPr lang="en-US" sz="2200" dirty="0">
                <a:solidFill>
                  <a:srgbClr val="000000"/>
                </a:solidFill>
                <a:latin typeface="Times New Roman"/>
              </a:rPr>
              <a:t>• Chemically Bonded Ceramics (e.g. cement and </a:t>
            </a:r>
            <a:r>
              <a:rPr lang="en-US" sz="2200" dirty="0" err="1">
                <a:solidFill>
                  <a:srgbClr val="000000"/>
                </a:solidFill>
                <a:latin typeface="Times New Roman"/>
              </a:rPr>
              <a:t>concret</a:t>
            </a:r>
            <a:r>
              <a:rPr lang="en-US" sz="2200" dirty="0">
                <a:solidFill>
                  <a:srgbClr val="000000"/>
                </a:solidFill>
                <a:latin typeface="Times New Roman"/>
              </a:rPr>
              <a:t> </a:t>
            </a:r>
            <a:endParaRPr lang="en-US" sz="2200" dirty="0"/>
          </a:p>
        </p:txBody>
      </p:sp>
    </p:spTree>
    <p:extLst>
      <p:ext uri="{BB962C8B-B14F-4D97-AF65-F5344CB8AC3E}">
        <p14:creationId xmlns:p14="http://schemas.microsoft.com/office/powerpoint/2010/main" val="4143284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88640"/>
            <a:ext cx="8568952" cy="6192688"/>
          </a:xfrm>
        </p:spPr>
        <p:txBody>
          <a:bodyPr>
            <a:noAutofit/>
          </a:bodyPr>
          <a:lstStyle/>
          <a:p>
            <a:pPr marL="82296" indent="0">
              <a:buNone/>
            </a:pPr>
            <a:r>
              <a:rPr lang="en-US" sz="2000" b="1" dirty="0">
                <a:solidFill>
                  <a:srgbClr val="000000"/>
                </a:solidFill>
                <a:latin typeface="Times New Roman"/>
              </a:rPr>
              <a:t>1.1.3 Polymers </a:t>
            </a:r>
            <a:endParaRPr lang="en-US" sz="2000" dirty="0">
              <a:solidFill>
                <a:srgbClr val="000000"/>
              </a:solidFill>
              <a:latin typeface="Times New Roman"/>
            </a:endParaRPr>
          </a:p>
          <a:p>
            <a:pPr marL="82296" indent="0">
              <a:buNone/>
            </a:pPr>
            <a:r>
              <a:rPr lang="en-US" sz="2000" dirty="0">
                <a:solidFill>
                  <a:srgbClr val="000000"/>
                </a:solidFill>
                <a:latin typeface="Times New Roman"/>
              </a:rPr>
              <a:t>• Thermoplastic </a:t>
            </a:r>
          </a:p>
          <a:p>
            <a:pPr marL="82296" indent="0">
              <a:buNone/>
            </a:pPr>
            <a:r>
              <a:rPr lang="en-US" sz="2000" dirty="0">
                <a:solidFill>
                  <a:srgbClr val="000000"/>
                </a:solidFill>
                <a:latin typeface="Times New Roman"/>
              </a:rPr>
              <a:t>• Thermoset </a:t>
            </a:r>
          </a:p>
          <a:p>
            <a:pPr marL="82296" indent="0">
              <a:buNone/>
            </a:pPr>
            <a:r>
              <a:rPr lang="en-US" sz="2000" b="1" dirty="0">
                <a:solidFill>
                  <a:srgbClr val="000000"/>
                </a:solidFill>
                <a:latin typeface="Times New Roman"/>
              </a:rPr>
              <a:t>1.1.4 Electronic Materials </a:t>
            </a:r>
            <a:endParaRPr lang="en-US" sz="2000" dirty="0">
              <a:solidFill>
                <a:srgbClr val="000000"/>
              </a:solidFill>
              <a:latin typeface="Times New Roman"/>
            </a:endParaRPr>
          </a:p>
          <a:p>
            <a:pPr marL="82296" indent="0">
              <a:buNone/>
            </a:pPr>
            <a:r>
              <a:rPr lang="en-US" sz="2000" dirty="0">
                <a:solidFill>
                  <a:srgbClr val="000000"/>
                </a:solidFill>
                <a:latin typeface="Times New Roman"/>
              </a:rPr>
              <a:t>• Silicon and Germanium </a:t>
            </a:r>
          </a:p>
          <a:p>
            <a:pPr marL="82296" indent="0">
              <a:buNone/>
            </a:pPr>
            <a:r>
              <a:rPr lang="en-US" sz="2000" dirty="0">
                <a:solidFill>
                  <a:srgbClr val="000000"/>
                </a:solidFill>
                <a:latin typeface="Times New Roman"/>
              </a:rPr>
              <a:t>• Compounds (e.g. </a:t>
            </a:r>
            <a:r>
              <a:rPr lang="en-US" sz="2000" dirty="0" err="1">
                <a:solidFill>
                  <a:srgbClr val="000000"/>
                </a:solidFill>
                <a:latin typeface="Times New Roman"/>
              </a:rPr>
              <a:t>GaAs</a:t>
            </a:r>
            <a:r>
              <a:rPr lang="en-US" sz="2000" dirty="0">
                <a:solidFill>
                  <a:srgbClr val="000000"/>
                </a:solidFill>
                <a:latin typeface="Times New Roman"/>
              </a:rPr>
              <a:t>) </a:t>
            </a:r>
          </a:p>
          <a:p>
            <a:pPr marL="82296" indent="0">
              <a:buNone/>
            </a:pPr>
            <a:r>
              <a:rPr lang="en-US" sz="2000" dirty="0">
                <a:solidFill>
                  <a:srgbClr val="000000"/>
                </a:solidFill>
                <a:latin typeface="Times New Roman"/>
              </a:rPr>
              <a:t>• Photonic materials (solid-state lasers, LEDs) </a:t>
            </a:r>
          </a:p>
          <a:p>
            <a:pPr marL="82296" indent="0">
              <a:buNone/>
            </a:pPr>
            <a:r>
              <a:rPr lang="en-US" sz="2000" b="1" dirty="0">
                <a:solidFill>
                  <a:srgbClr val="000000"/>
                </a:solidFill>
                <a:latin typeface="Times New Roman"/>
              </a:rPr>
              <a:t>1.1.5 Composites </a:t>
            </a:r>
            <a:endParaRPr lang="en-US" sz="2000" dirty="0">
              <a:solidFill>
                <a:srgbClr val="000000"/>
              </a:solidFill>
              <a:latin typeface="Times New Roman"/>
            </a:endParaRPr>
          </a:p>
          <a:p>
            <a:pPr marL="82296" indent="0">
              <a:buNone/>
            </a:pPr>
            <a:r>
              <a:rPr lang="en-US" sz="2000" dirty="0">
                <a:solidFill>
                  <a:srgbClr val="000000"/>
                </a:solidFill>
                <a:latin typeface="Times New Roman"/>
              </a:rPr>
              <a:t>• Particulate composites (small particles embedded in a different material) </a:t>
            </a:r>
          </a:p>
          <a:p>
            <a:pPr marL="82296" indent="0">
              <a:buNone/>
            </a:pPr>
            <a:r>
              <a:rPr lang="en-US" sz="2000" dirty="0">
                <a:solidFill>
                  <a:srgbClr val="000000"/>
                </a:solidFill>
                <a:latin typeface="Times New Roman"/>
              </a:rPr>
              <a:t>• Laminate composites (golf club shafts, tennis rackets) </a:t>
            </a:r>
          </a:p>
          <a:p>
            <a:pPr marL="82296" indent="0">
              <a:buNone/>
            </a:pPr>
            <a:r>
              <a:rPr lang="en-US" sz="2000" dirty="0">
                <a:solidFill>
                  <a:srgbClr val="000000"/>
                </a:solidFill>
                <a:latin typeface="Times New Roman"/>
              </a:rPr>
              <a:t>• </a:t>
            </a:r>
            <a:r>
              <a:rPr lang="en-US" sz="2000" dirty="0" err="1">
                <a:solidFill>
                  <a:srgbClr val="000000"/>
                </a:solidFill>
                <a:latin typeface="Times New Roman"/>
              </a:rPr>
              <a:t>Fibre</a:t>
            </a:r>
            <a:r>
              <a:rPr lang="en-US" sz="2000" dirty="0">
                <a:solidFill>
                  <a:srgbClr val="000000"/>
                </a:solidFill>
                <a:latin typeface="Times New Roman"/>
              </a:rPr>
              <a:t> reinforced composites (e.g. fiberglass) </a:t>
            </a:r>
          </a:p>
          <a:p>
            <a:pPr marL="82296" indent="0">
              <a:buNone/>
            </a:pPr>
            <a:r>
              <a:rPr lang="en-US" sz="2000" dirty="0">
                <a:solidFill>
                  <a:srgbClr val="000000"/>
                </a:solidFill>
                <a:latin typeface="Times New Roman"/>
              </a:rPr>
              <a:t>Or can also be classified in a metal or polymer or ceramic matrix composite, which are normally denoted to MMC, PMC and CMC respectively. </a:t>
            </a:r>
          </a:p>
          <a:p>
            <a:pPr marL="82296" indent="0">
              <a:buNone/>
            </a:pPr>
            <a:r>
              <a:rPr lang="en-US" sz="2000" b="1" dirty="0">
                <a:solidFill>
                  <a:srgbClr val="000000"/>
                </a:solidFill>
                <a:latin typeface="Times New Roman"/>
              </a:rPr>
              <a:t>1.1.6 Biomaterials (really using previous 5, but bio-mimetic) </a:t>
            </a:r>
            <a:endParaRPr lang="en-US" sz="2000" dirty="0">
              <a:solidFill>
                <a:srgbClr val="000000"/>
              </a:solidFill>
              <a:latin typeface="Times New Roman"/>
            </a:endParaRPr>
          </a:p>
          <a:p>
            <a:pPr marL="82296" indent="0">
              <a:buNone/>
            </a:pPr>
            <a:r>
              <a:rPr lang="en-US" sz="2000" dirty="0">
                <a:solidFill>
                  <a:srgbClr val="000000"/>
                </a:solidFill>
                <a:latin typeface="Times New Roman"/>
              </a:rPr>
              <a:t>• Man-made proteins (cytoskeletal protein rods or “artificial bacterium”) </a:t>
            </a:r>
          </a:p>
          <a:p>
            <a:pPr marL="82296" indent="0">
              <a:buNone/>
            </a:pPr>
            <a:r>
              <a:rPr lang="en-US" sz="2000" dirty="0">
                <a:solidFill>
                  <a:srgbClr val="000000"/>
                </a:solidFill>
                <a:latin typeface="Times New Roman"/>
              </a:rPr>
              <a:t>• Biosensors (Au-nanoparticles stabilized by encoded DNA for anthrax detection) </a:t>
            </a:r>
          </a:p>
          <a:p>
            <a:pPr marL="82296" indent="0">
              <a:buNone/>
            </a:pPr>
            <a:r>
              <a:rPr lang="en-US" sz="2000" dirty="0">
                <a:solidFill>
                  <a:srgbClr val="000000"/>
                </a:solidFill>
                <a:latin typeface="Times New Roman"/>
              </a:rPr>
              <a:t>• Drug-delivery colloids (polymer based) </a:t>
            </a:r>
            <a:endParaRPr lang="en-US" sz="2000" dirty="0"/>
          </a:p>
        </p:txBody>
      </p:sp>
    </p:spTree>
    <p:extLst>
      <p:ext uri="{BB962C8B-B14F-4D97-AF65-F5344CB8AC3E}">
        <p14:creationId xmlns:p14="http://schemas.microsoft.com/office/powerpoint/2010/main" val="2013985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3568" y="404664"/>
            <a:ext cx="8250120" cy="5976664"/>
          </a:xfrm>
        </p:spPr>
        <p:txBody>
          <a:bodyPr>
            <a:normAutofit/>
          </a:bodyPr>
          <a:lstStyle/>
          <a:p>
            <a:pPr marL="82296" indent="0">
              <a:buNone/>
            </a:pPr>
            <a:r>
              <a:rPr lang="en-US" sz="3000" dirty="0">
                <a:solidFill>
                  <a:srgbClr val="000000"/>
                </a:solidFill>
                <a:latin typeface="Times New Roman"/>
              </a:rPr>
              <a:t>It is worth to note that there are different terms which are engineering design, material engineering and material science. Those terms are widely used in this field of study, the sketch in Figure 1 can explain those terms: </a:t>
            </a:r>
            <a:endParaRPr lang="en-US" sz="30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4862" y="2852936"/>
            <a:ext cx="7943602" cy="3578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2930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55576" y="404664"/>
            <a:ext cx="8178112" cy="5976664"/>
          </a:xfrm>
        </p:spPr>
        <p:txBody>
          <a:bodyPr>
            <a:normAutofit fontScale="85000" lnSpcReduction="10000"/>
          </a:bodyPr>
          <a:lstStyle/>
          <a:p>
            <a:pPr marL="82296" indent="0">
              <a:buNone/>
            </a:pPr>
            <a:r>
              <a:rPr lang="en-US" dirty="0">
                <a:solidFill>
                  <a:srgbClr val="000000"/>
                </a:solidFill>
                <a:latin typeface="Times New Roman"/>
              </a:rPr>
              <a:t>Basic properties of the materials can be </a:t>
            </a:r>
            <a:r>
              <a:rPr lang="en-US" dirty="0" err="1">
                <a:solidFill>
                  <a:srgbClr val="000000"/>
                </a:solidFill>
                <a:latin typeface="Times New Roman"/>
              </a:rPr>
              <a:t>summarised</a:t>
            </a:r>
            <a:r>
              <a:rPr lang="en-US" dirty="0">
                <a:solidFill>
                  <a:srgbClr val="000000"/>
                </a:solidFill>
                <a:latin typeface="Times New Roman"/>
              </a:rPr>
              <a:t> into seven categories as shown below [3]: </a:t>
            </a:r>
          </a:p>
          <a:p>
            <a:pPr marL="82296" indent="0">
              <a:buNone/>
            </a:pPr>
            <a:r>
              <a:rPr lang="en-US" dirty="0">
                <a:solidFill>
                  <a:srgbClr val="000000"/>
                </a:solidFill>
                <a:latin typeface="Times New Roman"/>
              </a:rPr>
              <a:t> Physical properties ( i.e. density and melting point) </a:t>
            </a:r>
          </a:p>
          <a:p>
            <a:pPr marL="82296" indent="0">
              <a:buNone/>
            </a:pPr>
            <a:r>
              <a:rPr lang="en-US" dirty="0">
                <a:solidFill>
                  <a:srgbClr val="000000"/>
                </a:solidFill>
                <a:latin typeface="Times New Roman"/>
              </a:rPr>
              <a:t> Mechanical properties (which are related to the applied load; such as strength, hardness, wear and ...) </a:t>
            </a:r>
          </a:p>
          <a:p>
            <a:pPr marL="82296" indent="0">
              <a:buNone/>
            </a:pPr>
            <a:r>
              <a:rPr lang="en-US" dirty="0">
                <a:solidFill>
                  <a:srgbClr val="000000"/>
                </a:solidFill>
                <a:latin typeface="Times New Roman"/>
              </a:rPr>
              <a:t> Electrical properties ( i.e. resistivity and conductivity) </a:t>
            </a:r>
          </a:p>
          <a:p>
            <a:pPr marL="82296" indent="0">
              <a:buNone/>
            </a:pPr>
            <a:r>
              <a:rPr lang="en-US" dirty="0">
                <a:solidFill>
                  <a:srgbClr val="000000"/>
                </a:solidFill>
                <a:latin typeface="Times New Roman"/>
              </a:rPr>
              <a:t> Thermal properties ( i.e. thermal conductivity and heat capacity) </a:t>
            </a:r>
          </a:p>
          <a:p>
            <a:pPr marL="82296" indent="0">
              <a:buNone/>
            </a:pPr>
            <a:r>
              <a:rPr lang="en-US" dirty="0">
                <a:solidFill>
                  <a:srgbClr val="000000"/>
                </a:solidFill>
                <a:latin typeface="Times New Roman"/>
              </a:rPr>
              <a:t> Optical properties ( i.e. refractive index and </a:t>
            </a:r>
            <a:r>
              <a:rPr lang="en-US" dirty="0" err="1">
                <a:solidFill>
                  <a:srgbClr val="000000"/>
                </a:solidFill>
                <a:latin typeface="Times New Roman"/>
              </a:rPr>
              <a:t>transmissivity</a:t>
            </a:r>
            <a:r>
              <a:rPr lang="en-US" dirty="0">
                <a:solidFill>
                  <a:srgbClr val="000000"/>
                </a:solidFill>
                <a:latin typeface="Times New Roman"/>
              </a:rPr>
              <a:t>) </a:t>
            </a:r>
          </a:p>
          <a:p>
            <a:pPr marL="82296" indent="0">
              <a:buNone/>
            </a:pPr>
            <a:r>
              <a:rPr lang="en-US" dirty="0">
                <a:solidFill>
                  <a:srgbClr val="000000"/>
                </a:solidFill>
                <a:latin typeface="Times New Roman"/>
              </a:rPr>
              <a:t> Chemical properties ( i.e. corrosion and solvent resistance) </a:t>
            </a:r>
          </a:p>
          <a:p>
            <a:pPr marL="82296" indent="0">
              <a:buNone/>
            </a:pPr>
            <a:r>
              <a:rPr lang="en-US" dirty="0">
                <a:solidFill>
                  <a:srgbClr val="000000"/>
                </a:solidFill>
                <a:latin typeface="Times New Roman"/>
              </a:rPr>
              <a:t> Magnetic properties </a:t>
            </a:r>
          </a:p>
          <a:p>
            <a:pPr marL="82296" indent="0">
              <a:buNone/>
            </a:pPr>
            <a:endParaRPr lang="en-US" dirty="0"/>
          </a:p>
        </p:txBody>
      </p:sp>
    </p:spTree>
    <p:extLst>
      <p:ext uri="{BB962C8B-B14F-4D97-AF65-F5344CB8AC3E}">
        <p14:creationId xmlns:p14="http://schemas.microsoft.com/office/powerpoint/2010/main" val="28636320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TotalTime>
  <Words>567</Words>
  <Application>Microsoft Office PowerPoint</Application>
  <PresentationFormat>عرض على الشاشة (3:4)‏</PresentationFormat>
  <Paragraphs>54</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انقلاب</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wassan</dc:creator>
  <cp:lastModifiedBy>DR.Ahmed Saker 2O11</cp:lastModifiedBy>
  <cp:revision>3</cp:revision>
  <dcterms:created xsi:type="dcterms:W3CDTF">2019-12-14T15:52:59Z</dcterms:created>
  <dcterms:modified xsi:type="dcterms:W3CDTF">2019-12-14T16:23:16Z</dcterms:modified>
</cp:coreProperties>
</file>